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1" r:id="rId1"/>
  </p:sldMasterIdLst>
  <p:notesMasterIdLst>
    <p:notesMasterId r:id="rId23"/>
  </p:notesMasterIdLst>
  <p:sldIdLst>
    <p:sldId id="256" r:id="rId2"/>
    <p:sldId id="257" r:id="rId3"/>
    <p:sldId id="258" r:id="rId4"/>
    <p:sldId id="259" r:id="rId5"/>
    <p:sldId id="275" r:id="rId6"/>
    <p:sldId id="261" r:id="rId7"/>
    <p:sldId id="260" r:id="rId8"/>
    <p:sldId id="276"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6970" autoAdjust="0"/>
  </p:normalViewPr>
  <p:slideViewPr>
    <p:cSldViewPr snapToGrid="0">
      <p:cViewPr varScale="1">
        <p:scale>
          <a:sx n="53" d="100"/>
          <a:sy n="53" d="100"/>
        </p:scale>
        <p:origin x="141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704ABB-07F8-4759-B064-36AAA3CE0E21}" type="datetimeFigureOut">
              <a:rPr lang="en-US" smtClean="0"/>
              <a:t>2/25/2020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85DBE3-B265-4D07-8160-CE28BAA7F1E2}" type="slidenum">
              <a:rPr lang="en-US" smtClean="0"/>
              <a:t>‹#›</a:t>
            </a:fld>
            <a:endParaRPr lang="en-US"/>
          </a:p>
        </p:txBody>
      </p:sp>
    </p:spTree>
    <p:extLst>
      <p:ext uri="{BB962C8B-B14F-4D97-AF65-F5344CB8AC3E}">
        <p14:creationId xmlns:p14="http://schemas.microsoft.com/office/powerpoint/2010/main" val="3456706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Slogan is rooted in a philosophy: get active (and wear NIKE products while you do so). Conveys corporate concern for people’s health and wellness. </a:t>
            </a:r>
          </a:p>
          <a:p>
            <a:r>
              <a:rPr lang="en-US" dirty="0"/>
              <a:t>BRIGHT Coalition: both acronym and mission statement convey philosophy in which cornerstone is cooperation, collaboration among the many people &amp; organizations of the BRADD district who have an interest in the health and well being of the general population.</a:t>
            </a:r>
          </a:p>
        </p:txBody>
      </p:sp>
      <p:sp>
        <p:nvSpPr>
          <p:cNvPr id="4" name="Slide Number Placeholder 3"/>
          <p:cNvSpPr>
            <a:spLocks noGrp="1"/>
          </p:cNvSpPr>
          <p:nvPr>
            <p:ph type="sldNum" sz="quarter" idx="5"/>
          </p:nvPr>
        </p:nvSpPr>
        <p:spPr/>
        <p:txBody>
          <a:bodyPr/>
          <a:lstStyle/>
          <a:p>
            <a:fld id="{7585DBE3-B265-4D07-8160-CE28BAA7F1E2}" type="slidenum">
              <a:rPr lang="en-US" smtClean="0"/>
              <a:t>6</a:t>
            </a:fld>
            <a:endParaRPr lang="en-US"/>
          </a:p>
        </p:txBody>
      </p:sp>
    </p:spTree>
    <p:extLst>
      <p:ext uri="{BB962C8B-B14F-4D97-AF65-F5344CB8AC3E}">
        <p14:creationId xmlns:p14="http://schemas.microsoft.com/office/powerpoint/2010/main" val="2246059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462EF3-3C4F-43EE-ACEE-D4B806740EA3}" type="datetimeFigureOut">
              <a:rPr lang="en-US" smtClean="0"/>
              <a:pPr/>
              <a:t>2/25/2020</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76697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076C0EF2-9919-473B-8215-8616BAF10692}" type="datetimeFigureOut">
              <a:rPr lang="en-US" smtClean="0"/>
              <a:t>2/25/2020</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18026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9472EB-AC54-4713-BFC2-BEB621108C63}" type="datetimeFigureOut">
              <a:rPr lang="en-US" smtClean="0"/>
              <a:t>2/25/2020</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54425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455A0C-791E-4545-B787-F98AD45CD761}" type="datetimeFigureOut">
              <a:rPr lang="en-US" smtClean="0"/>
              <a:t>2/25/2020</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42659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2536B77-F4F4-4427-AC4F-9A623798AD82}" type="datetimeFigureOut">
              <a:rPr lang="en-US" smtClean="0"/>
              <a:t>2/25/2020</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57427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8BE790C-34EB-4565-8437-CACF4CDB7822}" type="datetimeFigureOut">
              <a:rPr lang="en-US" smtClean="0"/>
              <a:t>2/25/2020</a:t>
            </a:fld>
            <a:endParaRPr lang="en-US" dirty="0"/>
          </a:p>
        </p:txBody>
      </p:sp>
      <p:sp>
        <p:nvSpPr>
          <p:cNvPr id="5" name="Footer Placeholder 3"/>
          <p:cNvSpPr>
            <a:spLocks noGrp="1"/>
          </p:cNvSpPr>
          <p:nvPr>
            <p:ph type="ftr" sz="quarter" idx="11"/>
          </p:nvPr>
        </p:nvSpPr>
        <p:spPr/>
        <p:txBody>
          <a:bodyPr/>
          <a:lstStyle/>
          <a:p>
            <a:r>
              <a:rPr lang="en-US"/>
              <a:t>
              </a:t>
            </a:r>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47814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84A4C11-22B8-4A4E-8126-B3AF6B948A8E}" type="datetimeFigureOut">
              <a:rPr lang="en-US" smtClean="0"/>
              <a:t>2/25/2020</a:t>
            </a:fld>
            <a:endParaRPr lang="en-US" dirty="0"/>
          </a:p>
        </p:txBody>
      </p:sp>
      <p:sp>
        <p:nvSpPr>
          <p:cNvPr id="5" name="Footer Placeholder 2"/>
          <p:cNvSpPr>
            <a:spLocks noGrp="1"/>
          </p:cNvSpPr>
          <p:nvPr>
            <p:ph type="ftr" sz="quarter" idx="11"/>
          </p:nvPr>
        </p:nvSpPr>
        <p:spPr/>
        <p:txBody>
          <a:bodyPr/>
          <a:lstStyle/>
          <a:p>
            <a:r>
              <a:rPr lang="en-US"/>
              <a:t>
              </a:t>
            </a:r>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58483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16ED06B6-C816-4861-964D-15A98395707D}" type="datetimeFigureOut">
              <a:rPr lang="en-US" smtClean="0"/>
              <a:t>2/25/2020</a:t>
            </a:fld>
            <a:endParaRPr lang="en-US" dirty="0"/>
          </a:p>
        </p:txBody>
      </p:sp>
      <p:sp>
        <p:nvSpPr>
          <p:cNvPr id="5" name="Footer Placeholder 5"/>
          <p:cNvSpPr>
            <a:spLocks noGrp="1"/>
          </p:cNvSpPr>
          <p:nvPr>
            <p:ph type="ftr" sz="quarter" idx="11"/>
          </p:nvPr>
        </p:nvSpPr>
        <p:spPr/>
        <p:txBody>
          <a:bodyPr/>
          <a:lstStyle/>
          <a:p>
            <a:r>
              <a:rPr lang="en-US"/>
              <a:t>
              </a:t>
            </a:r>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31171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0B1A8AB-EA7C-4B1B-9D73-E2551851FABE}" type="datetimeFigureOut">
              <a:rPr lang="en-US" smtClean="0"/>
              <a:t>2/25/2020</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02084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6343B39-165A-4B68-AA5C-581F5336313C}" type="datetimeFigureOut">
              <a:rPr lang="en-US" smtClean="0"/>
              <a:t>2/25/2020</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42218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942C8C57-33F9-4259-AC4F-0E3F5BEC9B94}" type="datetimeFigureOut">
              <a:rPr lang="en-US" smtClean="0"/>
              <a:t>2/25/2020</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0797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8748772B-8FA2-401F-A0A1-A59855EDBC3E}" type="datetimeFigureOut">
              <a:rPr lang="en-US" smtClean="0"/>
              <a:t>2/25/2020</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861911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3DD5BDE-5A90-4611-82E9-0FC5746D30C5}" type="datetimeFigureOut">
              <a:rPr lang="en-US" smtClean="0"/>
              <a:t>2/25/2020</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225882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ADDA17D-0BEA-4E76-A7FC-F7C188BC48D1}" type="datetimeFigureOut">
              <a:rPr lang="en-US" smtClean="0"/>
              <a:t>2/25/2020</a:t>
            </a:fld>
            <a:endParaRPr lang="en-US" dirty="0"/>
          </a:p>
        </p:txBody>
      </p:sp>
      <p:sp>
        <p:nvSpPr>
          <p:cNvPr id="4"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154430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909AC7D-18CA-4236-82B9-D75EB1D66EAE}" type="datetimeFigureOut">
              <a:rPr lang="en-US" smtClean="0"/>
              <a:t>2/25/2020</a:t>
            </a:fld>
            <a:endParaRPr lang="en-US" dirty="0"/>
          </a:p>
        </p:txBody>
      </p:sp>
      <p:sp>
        <p:nvSpPr>
          <p:cNvPr id="4"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615220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68300E-C023-45CD-A0BE-EDB7A8C6EA8B}" type="datetimeFigureOut">
              <a:rPr lang="en-US" smtClean="0"/>
              <a:t>2/25/2020</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440201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620EAD-E369-4933-8469-ED7764B56A1B}" type="datetimeFigureOut">
              <a:rPr lang="en-US" smtClean="0"/>
              <a:t>2/25/2020</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18441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0786BE5-D2A3-4BF0-8B30-D7403E61B3DC}" type="datetimeFigureOut">
              <a:rPr lang="en-US" smtClean="0"/>
              <a:t>2/25/2020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a:t>
              </a:t>
            </a:r>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88746179"/>
      </p:ext>
    </p:extLst>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0358B-5B01-4358-9B9C-C0E84DC0BE53}"/>
              </a:ext>
            </a:extLst>
          </p:cNvPr>
          <p:cNvSpPr>
            <a:spLocks noGrp="1"/>
          </p:cNvSpPr>
          <p:nvPr>
            <p:ph type="ctrTitle"/>
          </p:nvPr>
        </p:nvSpPr>
        <p:spPr/>
        <p:txBody>
          <a:bodyPr/>
          <a:lstStyle/>
          <a:p>
            <a:r>
              <a:rPr lang="en-US" dirty="0"/>
              <a:t>Philosophical Foundations</a:t>
            </a:r>
          </a:p>
        </p:txBody>
      </p:sp>
      <p:sp>
        <p:nvSpPr>
          <p:cNvPr id="3" name="Subtitle 2">
            <a:extLst>
              <a:ext uri="{FF2B5EF4-FFF2-40B4-BE49-F238E27FC236}">
                <a16:creationId xmlns:a16="http://schemas.microsoft.com/office/drawing/2014/main" id="{732A3803-B62C-4BAB-BBFE-D27092284289}"/>
              </a:ext>
            </a:extLst>
          </p:cNvPr>
          <p:cNvSpPr>
            <a:spLocks noGrp="1"/>
          </p:cNvSpPr>
          <p:nvPr>
            <p:ph type="subTitle" idx="1"/>
          </p:nvPr>
        </p:nvSpPr>
        <p:spPr/>
        <p:txBody>
          <a:bodyPr/>
          <a:lstStyle/>
          <a:p>
            <a:r>
              <a:rPr lang="en-US" dirty="0"/>
              <a:t>Chapter 3</a:t>
            </a:r>
          </a:p>
        </p:txBody>
      </p:sp>
    </p:spTree>
    <p:extLst>
      <p:ext uri="{BB962C8B-B14F-4D97-AF65-F5344CB8AC3E}">
        <p14:creationId xmlns:p14="http://schemas.microsoft.com/office/powerpoint/2010/main" val="672878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30E36-96F8-41B9-9EB6-22ED0E400776}"/>
              </a:ext>
            </a:extLst>
          </p:cNvPr>
          <p:cNvSpPr>
            <a:spLocks noGrp="1"/>
          </p:cNvSpPr>
          <p:nvPr>
            <p:ph type="title"/>
          </p:nvPr>
        </p:nvSpPr>
        <p:spPr>
          <a:xfrm>
            <a:off x="646111" y="452718"/>
            <a:ext cx="9404723" cy="1400530"/>
          </a:xfrm>
        </p:spPr>
        <p:txBody>
          <a:bodyPr/>
          <a:lstStyle/>
          <a:p>
            <a:r>
              <a:rPr lang="en-US" dirty="0"/>
              <a:t>Objectives</a:t>
            </a:r>
          </a:p>
        </p:txBody>
      </p:sp>
      <p:sp>
        <p:nvSpPr>
          <p:cNvPr id="3" name="Content Placeholder 2">
            <a:extLst>
              <a:ext uri="{FF2B5EF4-FFF2-40B4-BE49-F238E27FC236}">
                <a16:creationId xmlns:a16="http://schemas.microsoft.com/office/drawing/2014/main" id="{03772270-8064-4F58-9B63-6C73440D6F86}"/>
              </a:ext>
            </a:extLst>
          </p:cNvPr>
          <p:cNvSpPr>
            <a:spLocks noGrp="1"/>
          </p:cNvSpPr>
          <p:nvPr>
            <p:ph idx="1"/>
          </p:nvPr>
        </p:nvSpPr>
        <p:spPr/>
        <p:txBody>
          <a:bodyPr/>
          <a:lstStyle/>
          <a:p>
            <a:r>
              <a:rPr lang="en-US" dirty="0"/>
              <a:t>Upon completion of this chapter and unit, you will be able to:</a:t>
            </a:r>
          </a:p>
          <a:p>
            <a:pPr lvl="1"/>
            <a:r>
              <a:rPr lang="en-US" dirty="0"/>
              <a:t>Define the following terms and explain the differences among them: philosophy, wellness, holistic philosophy, and philosophy of symmetry.</a:t>
            </a:r>
          </a:p>
          <a:p>
            <a:pPr lvl="1"/>
            <a:r>
              <a:rPr lang="en-US" dirty="0"/>
              <a:t>Explain the importance of developing a personal philosophy about life (including health/wellness).</a:t>
            </a:r>
          </a:p>
          <a:p>
            <a:pPr lvl="1"/>
            <a:r>
              <a:rPr lang="en-US" dirty="0"/>
              <a:t>Discuss the advantages/disadvantages of having a life philosophy and an occupational philosophy that are similar.</a:t>
            </a:r>
          </a:p>
          <a:p>
            <a:pPr lvl="1"/>
            <a:r>
              <a:rPr lang="en-US" dirty="0"/>
              <a:t>Formulate a statement of personal philosophy of life; identify some of the influences that shape your philosophy</a:t>
            </a:r>
          </a:p>
        </p:txBody>
      </p:sp>
    </p:spTree>
    <p:extLst>
      <p:ext uri="{BB962C8B-B14F-4D97-AF65-F5344CB8AC3E}">
        <p14:creationId xmlns:p14="http://schemas.microsoft.com/office/powerpoint/2010/main" val="1922360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86FB4-D23A-4316-A769-C5D999226761}"/>
              </a:ext>
            </a:extLst>
          </p:cNvPr>
          <p:cNvSpPr>
            <a:spLocks noGrp="1"/>
          </p:cNvSpPr>
          <p:nvPr>
            <p:ph type="title"/>
          </p:nvPr>
        </p:nvSpPr>
        <p:spPr/>
        <p:txBody>
          <a:bodyPr/>
          <a:lstStyle/>
          <a:p>
            <a:r>
              <a:rPr lang="en-US" dirty="0"/>
              <a:t>Objectives, continued</a:t>
            </a:r>
          </a:p>
        </p:txBody>
      </p:sp>
      <p:sp>
        <p:nvSpPr>
          <p:cNvPr id="3" name="Content Placeholder 2">
            <a:extLst>
              <a:ext uri="{FF2B5EF4-FFF2-40B4-BE49-F238E27FC236}">
                <a16:creationId xmlns:a16="http://schemas.microsoft.com/office/drawing/2014/main" id="{25B5DBC9-AC25-40A5-A375-A4685962A9C2}"/>
              </a:ext>
            </a:extLst>
          </p:cNvPr>
          <p:cNvSpPr>
            <a:spLocks noGrp="1"/>
          </p:cNvSpPr>
          <p:nvPr>
            <p:ph idx="1"/>
          </p:nvPr>
        </p:nvSpPr>
        <p:spPr/>
        <p:txBody>
          <a:bodyPr>
            <a:normAutofit lnSpcReduction="10000"/>
          </a:bodyPr>
          <a:lstStyle/>
          <a:p>
            <a:pPr lvl="1"/>
            <a:r>
              <a:rPr lang="en-US" dirty="0"/>
              <a:t>Define each of the following and explain the differences between the following health education/promotion philosophies:</a:t>
            </a:r>
          </a:p>
          <a:p>
            <a:pPr lvl="2"/>
            <a:r>
              <a:rPr lang="en-US" dirty="0"/>
              <a:t>Behavior change philosophy</a:t>
            </a:r>
          </a:p>
          <a:p>
            <a:pPr lvl="2"/>
            <a:r>
              <a:rPr lang="en-US" dirty="0"/>
              <a:t>Cognitive-based philosophy</a:t>
            </a:r>
          </a:p>
          <a:p>
            <a:pPr lvl="2"/>
            <a:r>
              <a:rPr lang="en-US" dirty="0"/>
              <a:t>Decision-making philosophy</a:t>
            </a:r>
          </a:p>
          <a:p>
            <a:pPr lvl="2"/>
            <a:r>
              <a:rPr lang="en-US" dirty="0"/>
              <a:t>Freeing or functioning philosophy</a:t>
            </a:r>
          </a:p>
          <a:p>
            <a:pPr lvl="2"/>
            <a:r>
              <a:rPr lang="en-US" dirty="0"/>
              <a:t>Social change philosophy</a:t>
            </a:r>
          </a:p>
          <a:p>
            <a:pPr lvl="2"/>
            <a:r>
              <a:rPr lang="en-US" dirty="0"/>
              <a:t>Eclectic philosophy</a:t>
            </a:r>
          </a:p>
          <a:p>
            <a:pPr lvl="1"/>
            <a:r>
              <a:rPr lang="en-US" dirty="0"/>
              <a:t>Explain how a health education specialist might use each of the six health education/promotion philosophies to address a situation in a given scenario.</a:t>
            </a:r>
          </a:p>
          <a:p>
            <a:pPr lvl="1"/>
            <a:r>
              <a:rPr lang="en-US" dirty="0"/>
              <a:t>Create and explain your own philosophy of health education/promotion</a:t>
            </a:r>
          </a:p>
          <a:p>
            <a:endParaRPr lang="en-US" dirty="0"/>
          </a:p>
        </p:txBody>
      </p:sp>
    </p:spTree>
    <p:extLst>
      <p:ext uri="{BB962C8B-B14F-4D97-AF65-F5344CB8AC3E}">
        <p14:creationId xmlns:p14="http://schemas.microsoft.com/office/powerpoint/2010/main" val="437879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7241F-D27A-4FC7-B5F3-D86C74AC3874}"/>
              </a:ext>
            </a:extLst>
          </p:cNvPr>
          <p:cNvSpPr>
            <a:spLocks noGrp="1"/>
          </p:cNvSpPr>
          <p:nvPr>
            <p:ph type="title"/>
          </p:nvPr>
        </p:nvSpPr>
        <p:spPr/>
        <p:txBody>
          <a:bodyPr/>
          <a:lstStyle/>
          <a:p>
            <a:r>
              <a:rPr lang="en-US" dirty="0"/>
              <a:t>What is a philosophy?</a:t>
            </a:r>
          </a:p>
        </p:txBody>
      </p:sp>
      <p:sp>
        <p:nvSpPr>
          <p:cNvPr id="3" name="Content Placeholder 2">
            <a:extLst>
              <a:ext uri="{FF2B5EF4-FFF2-40B4-BE49-F238E27FC236}">
                <a16:creationId xmlns:a16="http://schemas.microsoft.com/office/drawing/2014/main" id="{9D5A5443-AE45-4E6D-9AC3-9A16062291FC}"/>
              </a:ext>
            </a:extLst>
          </p:cNvPr>
          <p:cNvSpPr>
            <a:spLocks noGrp="1"/>
          </p:cNvSpPr>
          <p:nvPr>
            <p:ph idx="1"/>
          </p:nvPr>
        </p:nvSpPr>
        <p:spPr/>
        <p:txBody>
          <a:bodyPr/>
          <a:lstStyle/>
          <a:p>
            <a:r>
              <a:rPr lang="en-US" sz="2400" dirty="0"/>
              <a:t>“A statement summarizing the attitudes, principles, beliefs, values, and concepts held by an individual or group” (p. 77)</a:t>
            </a:r>
          </a:p>
          <a:p>
            <a:r>
              <a:rPr lang="en-US" sz="2400" dirty="0"/>
              <a:t>Building blocks of a philosophy: </a:t>
            </a:r>
          </a:p>
          <a:p>
            <a:pPr lvl="1"/>
            <a:r>
              <a:rPr lang="en-US" sz="2200" dirty="0"/>
              <a:t>Our convictions (beliefs) </a:t>
            </a:r>
          </a:p>
          <a:p>
            <a:pPr lvl="1"/>
            <a:r>
              <a:rPr lang="en-US" sz="2200" dirty="0"/>
              <a:t>Ideas </a:t>
            </a:r>
          </a:p>
          <a:p>
            <a:pPr lvl="1"/>
            <a:r>
              <a:rPr lang="en-US" sz="2200" dirty="0"/>
              <a:t>Values</a:t>
            </a:r>
          </a:p>
          <a:p>
            <a:pPr lvl="1"/>
            <a:r>
              <a:rPr lang="en-US" sz="2200" dirty="0"/>
              <a:t>Experiences</a:t>
            </a:r>
          </a:p>
          <a:p>
            <a:pPr lvl="1"/>
            <a:r>
              <a:rPr lang="en-US" sz="2200" dirty="0"/>
              <a:t>Attitudes related or applied to life.</a:t>
            </a:r>
          </a:p>
          <a:p>
            <a:endParaRPr lang="en-US" dirty="0"/>
          </a:p>
        </p:txBody>
      </p:sp>
    </p:spTree>
    <p:extLst>
      <p:ext uri="{BB962C8B-B14F-4D97-AF65-F5344CB8AC3E}">
        <p14:creationId xmlns:p14="http://schemas.microsoft.com/office/powerpoint/2010/main" val="1015548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FEBCD-8712-4A7F-9FC9-9D56F92D62A3}"/>
              </a:ext>
            </a:extLst>
          </p:cNvPr>
          <p:cNvSpPr>
            <a:spLocks noGrp="1"/>
          </p:cNvSpPr>
          <p:nvPr>
            <p:ph type="title"/>
          </p:nvPr>
        </p:nvSpPr>
        <p:spPr/>
        <p:txBody>
          <a:bodyPr/>
          <a:lstStyle/>
          <a:p>
            <a:r>
              <a:rPr lang="en-US" dirty="0"/>
              <a:t>Philosophy vs. Opinion</a:t>
            </a:r>
          </a:p>
        </p:txBody>
      </p:sp>
      <p:sp>
        <p:nvSpPr>
          <p:cNvPr id="3" name="Content Placeholder 2">
            <a:extLst>
              <a:ext uri="{FF2B5EF4-FFF2-40B4-BE49-F238E27FC236}">
                <a16:creationId xmlns:a16="http://schemas.microsoft.com/office/drawing/2014/main" id="{CF861EEA-1A5E-4A2C-967F-C74C7860BC7C}"/>
              </a:ext>
            </a:extLst>
          </p:cNvPr>
          <p:cNvSpPr>
            <a:spLocks noGrp="1"/>
          </p:cNvSpPr>
          <p:nvPr>
            <p:ph idx="1"/>
          </p:nvPr>
        </p:nvSpPr>
        <p:spPr/>
        <p:txBody>
          <a:bodyPr/>
          <a:lstStyle/>
          <a:p>
            <a:r>
              <a:rPr lang="en-US" sz="2400" dirty="0"/>
              <a:t>A philosophy is NOT opinion-based.</a:t>
            </a:r>
          </a:p>
          <a:p>
            <a:r>
              <a:rPr lang="en-US" sz="2400" dirty="0"/>
              <a:t>Philosophy guides questioning, discovery of what lies under surface of issues. Uncovering of “true meaning” or reality of an issue, then uses that discovery to define opinion, practice.</a:t>
            </a:r>
          </a:p>
          <a:p>
            <a:r>
              <a:rPr lang="en-US" sz="2400" dirty="0"/>
              <a:t>Relying on opinion alone is a problem: resistance to incorporating new knowledge, facts, insights into health education/promotion</a:t>
            </a:r>
          </a:p>
          <a:p>
            <a:endParaRPr lang="en-US" dirty="0"/>
          </a:p>
        </p:txBody>
      </p:sp>
    </p:spTree>
    <p:extLst>
      <p:ext uri="{BB962C8B-B14F-4D97-AF65-F5344CB8AC3E}">
        <p14:creationId xmlns:p14="http://schemas.microsoft.com/office/powerpoint/2010/main" val="955063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2EFDA-C429-4F0A-9AEB-9874F43D6173}"/>
              </a:ext>
            </a:extLst>
          </p:cNvPr>
          <p:cNvSpPr>
            <a:spLocks noGrp="1"/>
          </p:cNvSpPr>
          <p:nvPr>
            <p:ph type="title"/>
          </p:nvPr>
        </p:nvSpPr>
        <p:spPr/>
        <p:txBody>
          <a:bodyPr/>
          <a:lstStyle/>
          <a:p>
            <a:r>
              <a:rPr lang="en-US" dirty="0"/>
              <a:t>How is a philosophy used?</a:t>
            </a:r>
          </a:p>
        </p:txBody>
      </p:sp>
      <p:sp>
        <p:nvSpPr>
          <p:cNvPr id="3" name="Content Placeholder 2">
            <a:extLst>
              <a:ext uri="{FF2B5EF4-FFF2-40B4-BE49-F238E27FC236}">
                <a16:creationId xmlns:a16="http://schemas.microsoft.com/office/drawing/2014/main" id="{E97499A3-3DEE-4CB8-8F6E-F1D4A11491EE}"/>
              </a:ext>
            </a:extLst>
          </p:cNvPr>
          <p:cNvSpPr>
            <a:spLocks noGrp="1"/>
          </p:cNvSpPr>
          <p:nvPr>
            <p:ph idx="1"/>
          </p:nvPr>
        </p:nvSpPr>
        <p:spPr/>
        <p:txBody>
          <a:bodyPr>
            <a:normAutofit/>
          </a:bodyPr>
          <a:lstStyle/>
          <a:p>
            <a:r>
              <a:rPr lang="en-US" sz="2400" dirty="0"/>
              <a:t>Nike’s “Just do it” slogan</a:t>
            </a:r>
          </a:p>
          <a:p>
            <a:r>
              <a:rPr lang="en-US" sz="2400" dirty="0"/>
              <a:t>Mission statements:</a:t>
            </a:r>
          </a:p>
          <a:p>
            <a:pPr lvl="1"/>
            <a:r>
              <a:rPr lang="en-US" sz="2400" dirty="0"/>
              <a:t>BRIGHT Coalition (Barren River Initiative to Get Healthy Together)</a:t>
            </a:r>
          </a:p>
          <a:p>
            <a:pPr lvl="2"/>
            <a:r>
              <a:rPr lang="en-US" sz="2400" dirty="0"/>
              <a:t>Working together for the health, economic, and educational well being of the Barren River Area Development District</a:t>
            </a:r>
          </a:p>
        </p:txBody>
      </p:sp>
    </p:spTree>
    <p:extLst>
      <p:ext uri="{BB962C8B-B14F-4D97-AF65-F5344CB8AC3E}">
        <p14:creationId xmlns:p14="http://schemas.microsoft.com/office/powerpoint/2010/main" val="2360260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013D2-7AF2-43D5-B04E-4592370736EF}"/>
              </a:ext>
            </a:extLst>
          </p:cNvPr>
          <p:cNvSpPr>
            <a:spLocks noGrp="1"/>
          </p:cNvSpPr>
          <p:nvPr>
            <p:ph type="title"/>
          </p:nvPr>
        </p:nvSpPr>
        <p:spPr/>
        <p:txBody>
          <a:bodyPr/>
          <a:lstStyle/>
          <a:p>
            <a:r>
              <a:rPr lang="en-US" dirty="0"/>
              <a:t>Why do I need a philosophy?</a:t>
            </a:r>
          </a:p>
        </p:txBody>
      </p:sp>
      <p:sp>
        <p:nvSpPr>
          <p:cNvPr id="3" name="Content Placeholder 2">
            <a:extLst>
              <a:ext uri="{FF2B5EF4-FFF2-40B4-BE49-F238E27FC236}">
                <a16:creationId xmlns:a16="http://schemas.microsoft.com/office/drawing/2014/main" id="{6C92D706-A414-4DDB-ABFC-29736863619B}"/>
              </a:ext>
            </a:extLst>
          </p:cNvPr>
          <p:cNvSpPr>
            <a:spLocks noGrp="1"/>
          </p:cNvSpPr>
          <p:nvPr>
            <p:ph idx="1"/>
          </p:nvPr>
        </p:nvSpPr>
        <p:spPr/>
        <p:txBody>
          <a:bodyPr/>
          <a:lstStyle/>
          <a:p>
            <a:r>
              <a:rPr lang="en-US" sz="2400" dirty="0"/>
              <a:t>“Formation of a philosophy is one of the key determining factors behind the choice of an occupation, a spouse, a religious conviction, a political persuasion, and friends. A firm philosophical foundation serves as a beacon that lights the way and provides guidance for many of the major decisions in life.”</a:t>
            </a:r>
          </a:p>
          <a:p>
            <a:pPr lvl="1"/>
            <a:endParaRPr lang="en-US" dirty="0"/>
          </a:p>
        </p:txBody>
      </p:sp>
    </p:spTree>
    <p:extLst>
      <p:ext uri="{BB962C8B-B14F-4D97-AF65-F5344CB8AC3E}">
        <p14:creationId xmlns:p14="http://schemas.microsoft.com/office/powerpoint/2010/main" val="427629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770CC-A561-4C8A-B3F3-8D866E2E8FE7}"/>
              </a:ext>
            </a:extLst>
          </p:cNvPr>
          <p:cNvSpPr>
            <a:spLocks noGrp="1"/>
          </p:cNvSpPr>
          <p:nvPr>
            <p:ph type="title"/>
          </p:nvPr>
        </p:nvSpPr>
        <p:spPr/>
        <p:txBody>
          <a:bodyPr/>
          <a:lstStyle/>
          <a:p>
            <a:r>
              <a:rPr lang="en-US" dirty="0"/>
              <a:t>Personal philosophy vs. Occupational philosophy</a:t>
            </a:r>
          </a:p>
        </p:txBody>
      </p:sp>
      <p:sp>
        <p:nvSpPr>
          <p:cNvPr id="3" name="Content Placeholder 2">
            <a:extLst>
              <a:ext uri="{FF2B5EF4-FFF2-40B4-BE49-F238E27FC236}">
                <a16:creationId xmlns:a16="http://schemas.microsoft.com/office/drawing/2014/main" id="{A0D5534C-C134-4E7B-8FF0-2D0FDC3AF492}"/>
              </a:ext>
            </a:extLst>
          </p:cNvPr>
          <p:cNvSpPr>
            <a:spLocks noGrp="1"/>
          </p:cNvSpPr>
          <p:nvPr>
            <p:ph idx="1"/>
          </p:nvPr>
        </p:nvSpPr>
        <p:spPr/>
        <p:txBody>
          <a:bodyPr/>
          <a:lstStyle/>
          <a:p>
            <a:r>
              <a:rPr lang="en-US" sz="2400" dirty="0"/>
              <a:t>Former U.S. Surgeon General C. Everett Koop</a:t>
            </a:r>
          </a:p>
          <a:p>
            <a:pPr lvl="1"/>
            <a:r>
              <a:rPr lang="en-US" sz="2400" dirty="0"/>
              <a:t>HIV/AIDS epidemic, 1980s</a:t>
            </a:r>
          </a:p>
          <a:p>
            <a:r>
              <a:rPr lang="en-US" sz="2400" dirty="0"/>
              <a:t>Ethics vs. morals</a:t>
            </a:r>
          </a:p>
          <a:p>
            <a:endParaRPr lang="en-US" dirty="0"/>
          </a:p>
        </p:txBody>
      </p:sp>
    </p:spTree>
    <p:extLst>
      <p:ext uri="{BB962C8B-B14F-4D97-AF65-F5344CB8AC3E}">
        <p14:creationId xmlns:p14="http://schemas.microsoft.com/office/powerpoint/2010/main" val="3416361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E54A-3F27-435F-94C9-7D0570FA6703}"/>
              </a:ext>
            </a:extLst>
          </p:cNvPr>
          <p:cNvSpPr>
            <a:spLocks noGrp="1"/>
          </p:cNvSpPr>
          <p:nvPr>
            <p:ph type="title"/>
          </p:nvPr>
        </p:nvSpPr>
        <p:spPr/>
        <p:txBody>
          <a:bodyPr/>
          <a:lstStyle/>
          <a:p>
            <a:r>
              <a:rPr lang="en-US" dirty="0"/>
              <a:t>Principles/philosophies associated with health</a:t>
            </a:r>
          </a:p>
        </p:txBody>
      </p:sp>
      <p:sp>
        <p:nvSpPr>
          <p:cNvPr id="3" name="Content Placeholder 2">
            <a:extLst>
              <a:ext uri="{FF2B5EF4-FFF2-40B4-BE49-F238E27FC236}">
                <a16:creationId xmlns:a16="http://schemas.microsoft.com/office/drawing/2014/main" id="{41D3C9F3-3E3C-4B5D-9287-C35312DA2ADE}"/>
              </a:ext>
            </a:extLst>
          </p:cNvPr>
          <p:cNvSpPr>
            <a:spLocks noGrp="1"/>
          </p:cNvSpPr>
          <p:nvPr>
            <p:ph idx="1"/>
          </p:nvPr>
        </p:nvSpPr>
        <p:spPr/>
        <p:txBody>
          <a:bodyPr>
            <a:normAutofit/>
          </a:bodyPr>
          <a:lstStyle/>
          <a:p>
            <a:r>
              <a:rPr lang="en-US" sz="2400" dirty="0"/>
              <a:t>Philosophy of symmetry</a:t>
            </a:r>
          </a:p>
          <a:p>
            <a:r>
              <a:rPr lang="en-US" sz="2400" dirty="0"/>
              <a:t>Holistic philosophy</a:t>
            </a:r>
          </a:p>
          <a:p>
            <a:r>
              <a:rPr lang="en-US" sz="2400" dirty="0"/>
              <a:t>Wellness</a:t>
            </a:r>
          </a:p>
        </p:txBody>
      </p:sp>
    </p:spTree>
    <p:extLst>
      <p:ext uri="{BB962C8B-B14F-4D97-AF65-F5344CB8AC3E}">
        <p14:creationId xmlns:p14="http://schemas.microsoft.com/office/powerpoint/2010/main" val="3866576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53D2B-A88A-4A8B-AC94-7E6D3DD83754}"/>
              </a:ext>
            </a:extLst>
          </p:cNvPr>
          <p:cNvSpPr>
            <a:spLocks noGrp="1"/>
          </p:cNvSpPr>
          <p:nvPr>
            <p:ph type="title"/>
          </p:nvPr>
        </p:nvSpPr>
        <p:spPr/>
        <p:txBody>
          <a:bodyPr/>
          <a:lstStyle/>
          <a:p>
            <a:r>
              <a:rPr lang="en-US" dirty="0"/>
              <a:t>Developing a health education/promotion philosophy</a:t>
            </a:r>
          </a:p>
        </p:txBody>
      </p:sp>
      <p:sp>
        <p:nvSpPr>
          <p:cNvPr id="3" name="Content Placeholder 2">
            <a:extLst>
              <a:ext uri="{FF2B5EF4-FFF2-40B4-BE49-F238E27FC236}">
                <a16:creationId xmlns:a16="http://schemas.microsoft.com/office/drawing/2014/main" id="{8971603A-A351-48B7-A4F3-7EBA5940F4D4}"/>
              </a:ext>
            </a:extLst>
          </p:cNvPr>
          <p:cNvSpPr>
            <a:spLocks noGrp="1"/>
          </p:cNvSpPr>
          <p:nvPr>
            <p:ph idx="1"/>
          </p:nvPr>
        </p:nvSpPr>
        <p:spPr/>
        <p:txBody>
          <a:bodyPr>
            <a:noAutofit/>
          </a:bodyPr>
          <a:lstStyle/>
          <a:p>
            <a:r>
              <a:rPr lang="en-US" sz="2400" dirty="0"/>
              <a:t>Examples of philosophical statements</a:t>
            </a:r>
          </a:p>
          <a:p>
            <a:pPr lvl="1"/>
            <a:r>
              <a:rPr lang="en-US" sz="2400" dirty="0"/>
              <a:t>P. 83-84</a:t>
            </a:r>
          </a:p>
        </p:txBody>
      </p:sp>
    </p:spTree>
    <p:extLst>
      <p:ext uri="{BB962C8B-B14F-4D97-AF65-F5344CB8AC3E}">
        <p14:creationId xmlns:p14="http://schemas.microsoft.com/office/powerpoint/2010/main" val="2517589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8D95E-9875-487B-8E38-83FF67E97F64}"/>
              </a:ext>
            </a:extLst>
          </p:cNvPr>
          <p:cNvSpPr>
            <a:spLocks noGrp="1"/>
          </p:cNvSpPr>
          <p:nvPr>
            <p:ph type="title"/>
          </p:nvPr>
        </p:nvSpPr>
        <p:spPr/>
        <p:txBody>
          <a:bodyPr/>
          <a:lstStyle/>
          <a:p>
            <a:r>
              <a:rPr lang="en-US" dirty="0"/>
              <a:t>Developing a health education/promotion philosophy</a:t>
            </a:r>
          </a:p>
        </p:txBody>
      </p:sp>
      <p:sp>
        <p:nvSpPr>
          <p:cNvPr id="3" name="Content Placeholder 2">
            <a:extLst>
              <a:ext uri="{FF2B5EF4-FFF2-40B4-BE49-F238E27FC236}">
                <a16:creationId xmlns:a16="http://schemas.microsoft.com/office/drawing/2014/main" id="{2B24279D-6B0B-450E-A766-3DD60C675A8A}"/>
              </a:ext>
            </a:extLst>
          </p:cNvPr>
          <p:cNvSpPr>
            <a:spLocks noGrp="1"/>
          </p:cNvSpPr>
          <p:nvPr>
            <p:ph idx="1"/>
          </p:nvPr>
        </p:nvSpPr>
        <p:spPr/>
        <p:txBody>
          <a:bodyPr>
            <a:normAutofit/>
          </a:bodyPr>
          <a:lstStyle/>
          <a:p>
            <a:r>
              <a:rPr lang="en-US" sz="2400" dirty="0"/>
              <a:t>Guided questions for Statement of Personal Health Philosophy</a:t>
            </a:r>
          </a:p>
          <a:p>
            <a:pPr lvl="1"/>
            <a:r>
              <a:rPr lang="en-US" sz="2400" dirty="0"/>
              <a:t>What does it mean to be healthy?</a:t>
            </a:r>
          </a:p>
          <a:p>
            <a:pPr lvl="1"/>
            <a:r>
              <a:rPr lang="en-US" sz="2400" dirty="0"/>
              <a:t>What are your health-related responsibilities and obligations to yourself?</a:t>
            </a:r>
          </a:p>
          <a:p>
            <a:pPr lvl="1"/>
            <a:r>
              <a:rPr lang="en-US" sz="2400" dirty="0"/>
              <a:t>What are your health-related responsibilities and obligations to your community or society?</a:t>
            </a:r>
          </a:p>
          <a:p>
            <a:pPr lvl="1"/>
            <a:r>
              <a:rPr lang="en-US" sz="2400" dirty="0"/>
              <a:t>What do you expect your community and society to do to keep you healthy?</a:t>
            </a:r>
          </a:p>
        </p:txBody>
      </p:sp>
    </p:spTree>
    <p:extLst>
      <p:ext uri="{BB962C8B-B14F-4D97-AF65-F5344CB8AC3E}">
        <p14:creationId xmlns:p14="http://schemas.microsoft.com/office/powerpoint/2010/main" val="1094549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B1399-B203-48C8-881F-7A992D4D1904}"/>
              </a:ext>
            </a:extLst>
          </p:cNvPr>
          <p:cNvSpPr>
            <a:spLocks noGrp="1"/>
          </p:cNvSpPr>
          <p:nvPr>
            <p:ph type="title"/>
          </p:nvPr>
        </p:nvSpPr>
        <p:spPr/>
        <p:txBody>
          <a:bodyPr/>
          <a:lstStyle/>
          <a:p>
            <a:r>
              <a:rPr lang="en-US" dirty="0"/>
              <a:t>Developing a health education/promotion philosophy</a:t>
            </a:r>
          </a:p>
        </p:txBody>
      </p:sp>
      <p:sp>
        <p:nvSpPr>
          <p:cNvPr id="3" name="Content Placeholder 2">
            <a:extLst>
              <a:ext uri="{FF2B5EF4-FFF2-40B4-BE49-F238E27FC236}">
                <a16:creationId xmlns:a16="http://schemas.microsoft.com/office/drawing/2014/main" id="{D01EF9E5-EF6D-436A-95AA-0F904EE00243}"/>
              </a:ext>
            </a:extLst>
          </p:cNvPr>
          <p:cNvSpPr>
            <a:spLocks noGrp="1"/>
          </p:cNvSpPr>
          <p:nvPr>
            <p:ph idx="1"/>
          </p:nvPr>
        </p:nvSpPr>
        <p:spPr/>
        <p:txBody>
          <a:bodyPr>
            <a:normAutofit/>
          </a:bodyPr>
          <a:lstStyle/>
          <a:p>
            <a:r>
              <a:rPr lang="en-US" sz="2400" dirty="0"/>
              <a:t>Guided questions for Statement of Professional Health Education and Promotion Philosophy</a:t>
            </a:r>
          </a:p>
          <a:p>
            <a:pPr lvl="1"/>
            <a:r>
              <a:rPr lang="en-US" sz="2400" dirty="0"/>
              <a:t>What is Health Education/Health Promotion, and what does it mean to be a professional in this field?</a:t>
            </a:r>
          </a:p>
          <a:p>
            <a:pPr lvl="1"/>
            <a:r>
              <a:rPr lang="en-US" sz="2400" dirty="0"/>
              <a:t>What are your goals for yourself and your profession?</a:t>
            </a:r>
          </a:p>
          <a:p>
            <a:pPr lvl="1"/>
            <a:r>
              <a:rPr lang="en-US" sz="2400" dirty="0"/>
              <a:t>What are your professional responsibilities to yourself, your community, and to your profession?</a:t>
            </a:r>
          </a:p>
          <a:p>
            <a:pPr lvl="1"/>
            <a:r>
              <a:rPr lang="en-US" sz="2400" dirty="0"/>
              <a:t>How does community health education fit within these goals? </a:t>
            </a:r>
          </a:p>
        </p:txBody>
      </p:sp>
    </p:spTree>
    <p:extLst>
      <p:ext uri="{BB962C8B-B14F-4D97-AF65-F5344CB8AC3E}">
        <p14:creationId xmlns:p14="http://schemas.microsoft.com/office/powerpoint/2010/main" val="3457423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88EB5-D872-45FC-A76C-EB11DBC33E69}"/>
              </a:ext>
            </a:extLst>
          </p:cNvPr>
          <p:cNvSpPr>
            <a:spLocks noGrp="1"/>
          </p:cNvSpPr>
          <p:nvPr>
            <p:ph type="title"/>
          </p:nvPr>
        </p:nvSpPr>
        <p:spPr/>
        <p:txBody>
          <a:bodyPr/>
          <a:lstStyle/>
          <a:p>
            <a:r>
              <a:rPr lang="en-US" dirty="0"/>
              <a:t>Prevailing health education/promotion philosophies</a:t>
            </a:r>
          </a:p>
        </p:txBody>
      </p:sp>
      <p:sp>
        <p:nvSpPr>
          <p:cNvPr id="3" name="Content Placeholder 2">
            <a:extLst>
              <a:ext uri="{FF2B5EF4-FFF2-40B4-BE49-F238E27FC236}">
                <a16:creationId xmlns:a16="http://schemas.microsoft.com/office/drawing/2014/main" id="{9002B457-8739-470F-985F-8CA507B54CFF}"/>
              </a:ext>
            </a:extLst>
          </p:cNvPr>
          <p:cNvSpPr>
            <a:spLocks noGrp="1"/>
          </p:cNvSpPr>
          <p:nvPr>
            <p:ph idx="1"/>
          </p:nvPr>
        </p:nvSpPr>
        <p:spPr/>
        <p:txBody>
          <a:bodyPr/>
          <a:lstStyle/>
          <a:p>
            <a:r>
              <a:rPr lang="en-US" sz="2400" dirty="0"/>
              <a:t>Behavior change philosophy</a:t>
            </a:r>
          </a:p>
          <a:p>
            <a:pPr lvl="1"/>
            <a:r>
              <a:rPr lang="en-US" sz="2400" dirty="0"/>
              <a:t>Behavior contracts</a:t>
            </a:r>
          </a:p>
          <a:p>
            <a:pPr lvl="1"/>
            <a:r>
              <a:rPr lang="en-US" sz="2400" dirty="0"/>
              <a:t>Goal setting</a:t>
            </a:r>
          </a:p>
          <a:p>
            <a:pPr lvl="1"/>
            <a:r>
              <a:rPr lang="en-US" sz="2400" dirty="0"/>
              <a:t>Self-monitoring</a:t>
            </a:r>
          </a:p>
          <a:p>
            <a:pPr lvl="1"/>
            <a:endParaRPr lang="en-US" dirty="0"/>
          </a:p>
        </p:txBody>
      </p:sp>
    </p:spTree>
    <p:extLst>
      <p:ext uri="{BB962C8B-B14F-4D97-AF65-F5344CB8AC3E}">
        <p14:creationId xmlns:p14="http://schemas.microsoft.com/office/powerpoint/2010/main" val="2338018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A6002-5D36-4CBC-AE5A-643C0826F12C}"/>
              </a:ext>
            </a:extLst>
          </p:cNvPr>
          <p:cNvSpPr>
            <a:spLocks noGrp="1"/>
          </p:cNvSpPr>
          <p:nvPr>
            <p:ph type="title"/>
          </p:nvPr>
        </p:nvSpPr>
        <p:spPr/>
        <p:txBody>
          <a:bodyPr/>
          <a:lstStyle/>
          <a:p>
            <a:r>
              <a:rPr lang="en-US" dirty="0"/>
              <a:t>Prevailing health education/promotion philosophies</a:t>
            </a:r>
          </a:p>
        </p:txBody>
      </p:sp>
      <p:sp>
        <p:nvSpPr>
          <p:cNvPr id="3" name="Content Placeholder 2">
            <a:extLst>
              <a:ext uri="{FF2B5EF4-FFF2-40B4-BE49-F238E27FC236}">
                <a16:creationId xmlns:a16="http://schemas.microsoft.com/office/drawing/2014/main" id="{F335C4A0-F6BA-4706-8427-E820B5E1908B}"/>
              </a:ext>
            </a:extLst>
          </p:cNvPr>
          <p:cNvSpPr>
            <a:spLocks noGrp="1"/>
          </p:cNvSpPr>
          <p:nvPr>
            <p:ph idx="1"/>
          </p:nvPr>
        </p:nvSpPr>
        <p:spPr/>
        <p:txBody>
          <a:bodyPr/>
          <a:lstStyle/>
          <a:p>
            <a:r>
              <a:rPr lang="en-US" sz="2400" dirty="0"/>
              <a:t>Cognitive-based philosophy</a:t>
            </a:r>
          </a:p>
          <a:p>
            <a:pPr lvl="1"/>
            <a:r>
              <a:rPr lang="en-US" sz="2400" dirty="0"/>
              <a:t>Acquisition of content, factual information</a:t>
            </a:r>
          </a:p>
          <a:p>
            <a:pPr lvl="1"/>
            <a:endParaRPr lang="en-US" dirty="0"/>
          </a:p>
        </p:txBody>
      </p:sp>
    </p:spTree>
    <p:extLst>
      <p:ext uri="{BB962C8B-B14F-4D97-AF65-F5344CB8AC3E}">
        <p14:creationId xmlns:p14="http://schemas.microsoft.com/office/powerpoint/2010/main" val="18169651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00F21-00F4-4F90-B7F7-6B9BC9C23624}"/>
              </a:ext>
            </a:extLst>
          </p:cNvPr>
          <p:cNvSpPr>
            <a:spLocks noGrp="1"/>
          </p:cNvSpPr>
          <p:nvPr>
            <p:ph type="title"/>
          </p:nvPr>
        </p:nvSpPr>
        <p:spPr/>
        <p:txBody>
          <a:bodyPr/>
          <a:lstStyle/>
          <a:p>
            <a:r>
              <a:rPr lang="en-US" dirty="0"/>
              <a:t>Prevailing health education/promotion philosophies</a:t>
            </a:r>
            <a:endParaRPr lang="en-US" b="1" dirty="0"/>
          </a:p>
        </p:txBody>
      </p:sp>
      <p:sp>
        <p:nvSpPr>
          <p:cNvPr id="3" name="Content Placeholder 2">
            <a:extLst>
              <a:ext uri="{FF2B5EF4-FFF2-40B4-BE49-F238E27FC236}">
                <a16:creationId xmlns:a16="http://schemas.microsoft.com/office/drawing/2014/main" id="{127B5D46-D9C9-415E-92C8-2E10ED6419F9}"/>
              </a:ext>
            </a:extLst>
          </p:cNvPr>
          <p:cNvSpPr>
            <a:spLocks noGrp="1"/>
          </p:cNvSpPr>
          <p:nvPr>
            <p:ph idx="1"/>
          </p:nvPr>
        </p:nvSpPr>
        <p:spPr/>
        <p:txBody>
          <a:bodyPr>
            <a:normAutofit/>
          </a:bodyPr>
          <a:lstStyle/>
          <a:p>
            <a:r>
              <a:rPr lang="en-US" sz="2400" dirty="0"/>
              <a:t>Decision-making philosophy</a:t>
            </a:r>
          </a:p>
          <a:p>
            <a:pPr lvl="1"/>
            <a:r>
              <a:rPr lang="en-US" sz="2400" dirty="0"/>
              <a:t>Scenarios, case studies, simulations</a:t>
            </a:r>
          </a:p>
          <a:p>
            <a:pPr lvl="1"/>
            <a:r>
              <a:rPr lang="en-US" sz="2400" dirty="0"/>
              <a:t>Seeking “best approach” or “best answer”</a:t>
            </a:r>
          </a:p>
          <a:p>
            <a:pPr lvl="1"/>
            <a:r>
              <a:rPr lang="en-US" sz="2400" dirty="0"/>
              <a:t>Developing skills to address health-related decisions</a:t>
            </a:r>
          </a:p>
        </p:txBody>
      </p:sp>
    </p:spTree>
    <p:extLst>
      <p:ext uri="{BB962C8B-B14F-4D97-AF65-F5344CB8AC3E}">
        <p14:creationId xmlns:p14="http://schemas.microsoft.com/office/powerpoint/2010/main" val="3553193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9057B-B803-4DAD-9B1A-B70F84BEA4F1}"/>
              </a:ext>
            </a:extLst>
          </p:cNvPr>
          <p:cNvSpPr>
            <a:spLocks noGrp="1"/>
          </p:cNvSpPr>
          <p:nvPr>
            <p:ph type="title"/>
          </p:nvPr>
        </p:nvSpPr>
        <p:spPr/>
        <p:txBody>
          <a:bodyPr/>
          <a:lstStyle/>
          <a:p>
            <a:r>
              <a:rPr lang="en-US" dirty="0"/>
              <a:t>Prevailing health education/promotion philosophies</a:t>
            </a:r>
          </a:p>
        </p:txBody>
      </p:sp>
      <p:sp>
        <p:nvSpPr>
          <p:cNvPr id="3" name="Content Placeholder 2">
            <a:extLst>
              <a:ext uri="{FF2B5EF4-FFF2-40B4-BE49-F238E27FC236}">
                <a16:creationId xmlns:a16="http://schemas.microsoft.com/office/drawing/2014/main" id="{B806BC6E-C09C-4ACE-A758-BBE61811D9F2}"/>
              </a:ext>
            </a:extLst>
          </p:cNvPr>
          <p:cNvSpPr>
            <a:spLocks noGrp="1"/>
          </p:cNvSpPr>
          <p:nvPr>
            <p:ph idx="1"/>
          </p:nvPr>
        </p:nvSpPr>
        <p:spPr/>
        <p:txBody>
          <a:bodyPr>
            <a:normAutofit/>
          </a:bodyPr>
          <a:lstStyle/>
          <a:p>
            <a:r>
              <a:rPr lang="en-US" sz="2400" dirty="0"/>
              <a:t>Freeing or functioning philosophy</a:t>
            </a:r>
          </a:p>
          <a:p>
            <a:pPr lvl="1"/>
            <a:r>
              <a:rPr lang="en-US" sz="2400" dirty="0"/>
              <a:t>Shift away from “victim blaming”</a:t>
            </a:r>
          </a:p>
          <a:p>
            <a:pPr lvl="1"/>
            <a:r>
              <a:rPr lang="en-US" sz="2400" dirty="0"/>
              <a:t>Take individual’s needs and wishes into account</a:t>
            </a:r>
          </a:p>
        </p:txBody>
      </p:sp>
    </p:spTree>
    <p:extLst>
      <p:ext uri="{BB962C8B-B14F-4D97-AF65-F5344CB8AC3E}">
        <p14:creationId xmlns:p14="http://schemas.microsoft.com/office/powerpoint/2010/main" val="1589738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C8B3-C320-42B6-B00E-13B031C4C497}"/>
              </a:ext>
            </a:extLst>
          </p:cNvPr>
          <p:cNvSpPr>
            <a:spLocks noGrp="1"/>
          </p:cNvSpPr>
          <p:nvPr>
            <p:ph type="title"/>
          </p:nvPr>
        </p:nvSpPr>
        <p:spPr/>
        <p:txBody>
          <a:bodyPr/>
          <a:lstStyle/>
          <a:p>
            <a:r>
              <a:rPr lang="en-US" dirty="0"/>
              <a:t>Prevailing health education/promotion philosophies</a:t>
            </a:r>
          </a:p>
        </p:txBody>
      </p:sp>
      <p:sp>
        <p:nvSpPr>
          <p:cNvPr id="3" name="Content Placeholder 2">
            <a:extLst>
              <a:ext uri="{FF2B5EF4-FFF2-40B4-BE49-F238E27FC236}">
                <a16:creationId xmlns:a16="http://schemas.microsoft.com/office/drawing/2014/main" id="{534AF92D-1766-4292-9BFC-4CA26A4C3A04}"/>
              </a:ext>
            </a:extLst>
          </p:cNvPr>
          <p:cNvSpPr>
            <a:spLocks noGrp="1"/>
          </p:cNvSpPr>
          <p:nvPr>
            <p:ph idx="1"/>
          </p:nvPr>
        </p:nvSpPr>
        <p:spPr/>
        <p:txBody>
          <a:bodyPr>
            <a:normAutofit/>
          </a:bodyPr>
          <a:lstStyle/>
          <a:p>
            <a:r>
              <a:rPr lang="en-US" sz="2400" dirty="0"/>
              <a:t>Social change philosophy</a:t>
            </a:r>
          </a:p>
          <a:p>
            <a:pPr lvl="1"/>
            <a:r>
              <a:rPr lang="en-US" sz="2400" dirty="0"/>
              <a:t>Role of health education specialists in creating social, economic, policy (political) change benefitting health of groups (and individuals)</a:t>
            </a:r>
          </a:p>
        </p:txBody>
      </p:sp>
    </p:spTree>
    <p:extLst>
      <p:ext uri="{BB962C8B-B14F-4D97-AF65-F5344CB8AC3E}">
        <p14:creationId xmlns:p14="http://schemas.microsoft.com/office/powerpoint/2010/main" val="2099772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E6FE8-21A6-416C-AFF2-60B94AA7AAE1}"/>
              </a:ext>
            </a:extLst>
          </p:cNvPr>
          <p:cNvSpPr>
            <a:spLocks noGrp="1"/>
          </p:cNvSpPr>
          <p:nvPr>
            <p:ph type="title"/>
          </p:nvPr>
        </p:nvSpPr>
        <p:spPr/>
        <p:txBody>
          <a:bodyPr/>
          <a:lstStyle/>
          <a:p>
            <a:r>
              <a:rPr lang="en-US" dirty="0"/>
              <a:t>Prevailing health education/promotion philosophies</a:t>
            </a:r>
          </a:p>
        </p:txBody>
      </p:sp>
      <p:sp>
        <p:nvSpPr>
          <p:cNvPr id="3" name="Content Placeholder 2">
            <a:extLst>
              <a:ext uri="{FF2B5EF4-FFF2-40B4-BE49-F238E27FC236}">
                <a16:creationId xmlns:a16="http://schemas.microsoft.com/office/drawing/2014/main" id="{43C0DC21-B13E-43E7-8934-CF16FCCC7B08}"/>
              </a:ext>
            </a:extLst>
          </p:cNvPr>
          <p:cNvSpPr>
            <a:spLocks noGrp="1"/>
          </p:cNvSpPr>
          <p:nvPr>
            <p:ph idx="1"/>
          </p:nvPr>
        </p:nvSpPr>
        <p:spPr/>
        <p:txBody>
          <a:bodyPr>
            <a:normAutofit/>
          </a:bodyPr>
          <a:lstStyle/>
          <a:p>
            <a:r>
              <a:rPr lang="en-US" sz="2400" dirty="0"/>
              <a:t>Eclectic health education/promotion philosophy</a:t>
            </a:r>
          </a:p>
          <a:p>
            <a:pPr lvl="1"/>
            <a:r>
              <a:rPr lang="en-US" sz="2400" dirty="0"/>
              <a:t>Use any/all 5 of previous approaches</a:t>
            </a:r>
          </a:p>
          <a:p>
            <a:pPr lvl="1"/>
            <a:r>
              <a:rPr lang="en-US" sz="2400" dirty="0"/>
              <a:t>Adapt philosophy used to specific setting</a:t>
            </a:r>
          </a:p>
        </p:txBody>
      </p:sp>
    </p:spTree>
    <p:extLst>
      <p:ext uri="{BB962C8B-B14F-4D97-AF65-F5344CB8AC3E}">
        <p14:creationId xmlns:p14="http://schemas.microsoft.com/office/powerpoint/2010/main" val="30227095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6A64B-CD33-469A-9C1F-5712A06983B9}"/>
              </a:ext>
            </a:extLst>
          </p:cNvPr>
          <p:cNvSpPr>
            <a:spLocks noGrp="1"/>
          </p:cNvSpPr>
          <p:nvPr>
            <p:ph type="title"/>
          </p:nvPr>
        </p:nvSpPr>
        <p:spPr/>
        <p:txBody>
          <a:bodyPr/>
          <a:lstStyle/>
          <a:p>
            <a:r>
              <a:rPr lang="en-US" dirty="0"/>
              <a:t>Which philosophy predominates?</a:t>
            </a:r>
          </a:p>
        </p:txBody>
      </p:sp>
      <p:sp>
        <p:nvSpPr>
          <p:cNvPr id="3" name="Content Placeholder 2">
            <a:extLst>
              <a:ext uri="{FF2B5EF4-FFF2-40B4-BE49-F238E27FC236}">
                <a16:creationId xmlns:a16="http://schemas.microsoft.com/office/drawing/2014/main" id="{1B14D4C7-CBFF-418A-AD83-13C59AA4945B}"/>
              </a:ext>
            </a:extLst>
          </p:cNvPr>
          <p:cNvSpPr>
            <a:spLocks noGrp="1"/>
          </p:cNvSpPr>
          <p:nvPr>
            <p:ph idx="1"/>
          </p:nvPr>
        </p:nvSpPr>
        <p:spPr/>
        <p:txBody>
          <a:bodyPr/>
          <a:lstStyle/>
          <a:p>
            <a:r>
              <a:rPr lang="en-US" dirty="0"/>
              <a:t>Julia, 30-year-old mother of 2; smoker; low physical activity levels; eats at fast food restaurants 2+ time/week; family history of heart disease.</a:t>
            </a:r>
          </a:p>
          <a:p>
            <a:r>
              <a:rPr lang="en-US" dirty="0"/>
              <a:t>Working with Javier, health educator at LHD</a:t>
            </a:r>
          </a:p>
          <a:p>
            <a:r>
              <a:rPr lang="en-US" dirty="0"/>
              <a:t>Javier believes that all people are capable of adapting their health behavior, if they can be shown the steps to success. Draws up a contract for Julieta so she will try to eliminate one or two of her negative health behaviors. This will follow some analysis by the two to try to identify triggers that prompt the negative behaviors. They will establish both short-term and long-term goals for Julieta to work towards (scaffolded by objectives and strategies)</a:t>
            </a:r>
          </a:p>
        </p:txBody>
      </p:sp>
    </p:spTree>
    <p:extLst>
      <p:ext uri="{BB962C8B-B14F-4D97-AF65-F5344CB8AC3E}">
        <p14:creationId xmlns:p14="http://schemas.microsoft.com/office/powerpoint/2010/main" val="2503870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6A64B-CD33-469A-9C1F-5712A06983B9}"/>
              </a:ext>
            </a:extLst>
          </p:cNvPr>
          <p:cNvSpPr>
            <a:spLocks noGrp="1"/>
          </p:cNvSpPr>
          <p:nvPr>
            <p:ph type="title"/>
          </p:nvPr>
        </p:nvSpPr>
        <p:spPr/>
        <p:txBody>
          <a:bodyPr/>
          <a:lstStyle/>
          <a:p>
            <a:r>
              <a:rPr lang="en-US" dirty="0"/>
              <a:t>Which philosophy predominates?</a:t>
            </a:r>
          </a:p>
        </p:txBody>
      </p:sp>
      <p:sp>
        <p:nvSpPr>
          <p:cNvPr id="3" name="Content Placeholder 2">
            <a:extLst>
              <a:ext uri="{FF2B5EF4-FFF2-40B4-BE49-F238E27FC236}">
                <a16:creationId xmlns:a16="http://schemas.microsoft.com/office/drawing/2014/main" id="{1B14D4C7-CBFF-418A-AD83-13C59AA4945B}"/>
              </a:ext>
            </a:extLst>
          </p:cNvPr>
          <p:cNvSpPr>
            <a:spLocks noGrp="1"/>
          </p:cNvSpPr>
          <p:nvPr>
            <p:ph idx="1"/>
          </p:nvPr>
        </p:nvSpPr>
        <p:spPr/>
        <p:txBody>
          <a:bodyPr>
            <a:normAutofit lnSpcReduction="10000"/>
          </a:bodyPr>
          <a:lstStyle/>
          <a:p>
            <a:r>
              <a:rPr lang="en-US" dirty="0"/>
              <a:t>Julia, 30-year-old mother of 2; smoker; low physical activity levels; eats at fast food restaurants 2+ time/week; family history of heart disease.</a:t>
            </a:r>
          </a:p>
          <a:p>
            <a:r>
              <a:rPr lang="en-US" dirty="0"/>
              <a:t>Working with Nokomis, health educator at LHD</a:t>
            </a:r>
          </a:p>
          <a:p>
            <a:r>
              <a:rPr lang="en-US" dirty="0"/>
              <a:t>Nokomis believes in equipping her clients with problem-solving and coping skills so they are able to make the best possible health choices. Initially, she will sit down with Julia and hypothesize situations for which Julia will have to think through the rationale behind her negative health behaviors. She would also try to encourage Julia to see that some of these behaviors affect others, not just herself. The main goal is to get Julia to a point where she admits that some of her health behaviors need to be changed and to identify the reasons that changing them would improve her life.</a:t>
            </a:r>
          </a:p>
        </p:txBody>
      </p:sp>
    </p:spTree>
    <p:extLst>
      <p:ext uri="{BB962C8B-B14F-4D97-AF65-F5344CB8AC3E}">
        <p14:creationId xmlns:p14="http://schemas.microsoft.com/office/powerpoint/2010/main" val="37616512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6A64B-CD33-469A-9C1F-5712A06983B9}"/>
              </a:ext>
            </a:extLst>
          </p:cNvPr>
          <p:cNvSpPr>
            <a:spLocks noGrp="1"/>
          </p:cNvSpPr>
          <p:nvPr>
            <p:ph type="title"/>
          </p:nvPr>
        </p:nvSpPr>
        <p:spPr/>
        <p:txBody>
          <a:bodyPr/>
          <a:lstStyle/>
          <a:p>
            <a:r>
              <a:rPr lang="en-US" dirty="0"/>
              <a:t>Which philosophy predominates?</a:t>
            </a:r>
          </a:p>
        </p:txBody>
      </p:sp>
      <p:sp>
        <p:nvSpPr>
          <p:cNvPr id="3" name="Content Placeholder 2">
            <a:extLst>
              <a:ext uri="{FF2B5EF4-FFF2-40B4-BE49-F238E27FC236}">
                <a16:creationId xmlns:a16="http://schemas.microsoft.com/office/drawing/2014/main" id="{1B14D4C7-CBFF-418A-AD83-13C59AA4945B}"/>
              </a:ext>
            </a:extLst>
          </p:cNvPr>
          <p:cNvSpPr>
            <a:spLocks noGrp="1"/>
          </p:cNvSpPr>
          <p:nvPr>
            <p:ph idx="1"/>
          </p:nvPr>
        </p:nvSpPr>
        <p:spPr/>
        <p:txBody>
          <a:bodyPr>
            <a:normAutofit fontScale="92500" lnSpcReduction="10000"/>
          </a:bodyPr>
          <a:lstStyle/>
          <a:p>
            <a:r>
              <a:rPr lang="en-US" dirty="0"/>
              <a:t>Julia, 30-year-old mother of 2; smoker; low physical activity levels; eats at fast food restaurants 2+ time/week; family history of heart disease.</a:t>
            </a:r>
          </a:p>
          <a:p>
            <a:r>
              <a:rPr lang="en-US" dirty="0"/>
              <a:t>Working with Li Ming, health educator at LHD</a:t>
            </a:r>
          </a:p>
          <a:p>
            <a:r>
              <a:rPr lang="en-US" dirty="0"/>
              <a:t>Li Ming feels that far too often, health education specialists fail to figure out what the client wants or needs. Educators often just “barge in” and either overtly or covertly blame the client for his/her negative health behaviors. Li Ming advocates change only if the behavior were directly infringing on the rights of other individuals. Otherwise, she would chat with Julia to find out how things were going in general and ask Julia to identify any behaviors she wanted to change (while also making sure that Julia had any information she needed to make well-informed decisions). Li Ming may have her own beliefs about what changes Julia needs to make, but she will follow Julia’s lead and focus on the behaviors Julia identifies </a:t>
            </a:r>
            <a:r>
              <a:rPr lang="en-US"/>
              <a:t>as important.</a:t>
            </a:r>
            <a:endParaRPr lang="en-US" dirty="0"/>
          </a:p>
        </p:txBody>
      </p:sp>
    </p:spTree>
    <p:extLst>
      <p:ext uri="{BB962C8B-B14F-4D97-AF65-F5344CB8AC3E}">
        <p14:creationId xmlns:p14="http://schemas.microsoft.com/office/powerpoint/2010/main" val="6793018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1635</TotalTime>
  <Words>1207</Words>
  <Application>Microsoft Office PowerPoint</Application>
  <PresentationFormat>Widescreen</PresentationFormat>
  <Paragraphs>99</Paragraphs>
  <Slides>21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Century Gothic</vt:lpstr>
      <vt:lpstr>Wingdings 3</vt:lpstr>
      <vt:lpstr>Ion</vt:lpstr>
      <vt:lpstr>Philosophical Foundations</vt:lpstr>
      <vt:lpstr>Objectives</vt:lpstr>
      <vt:lpstr>Objectives, continued</vt:lpstr>
      <vt:lpstr>What is a philosophy?</vt:lpstr>
      <vt:lpstr>Philosophy vs. Opinion</vt:lpstr>
      <vt:lpstr>How is a philosophy used?</vt:lpstr>
      <vt:lpstr>Why do I need a philosophy?</vt:lpstr>
      <vt:lpstr>Personal philosophy vs. Occupational philosophy</vt:lpstr>
      <vt:lpstr>Principles/philosophies associated with health</vt:lpstr>
      <vt:lpstr>Developing a health education/promotion philosophy</vt:lpstr>
      <vt:lpstr>Developing a health education/promotion philosophy</vt:lpstr>
      <vt:lpstr>Developing a health education/promotion philosophy</vt:lpstr>
      <vt:lpstr>Prevailing health education/promotion philosophies</vt:lpstr>
      <vt:lpstr>Prevailing health education/promotion philosophies</vt:lpstr>
      <vt:lpstr>Prevailing health education/promotion philosophies</vt:lpstr>
      <vt:lpstr>Prevailing health education/promotion philosophies</vt:lpstr>
      <vt:lpstr>Prevailing health education/promotion philosophies</vt:lpstr>
      <vt:lpstr>Prevailing health education/promotion philosophies</vt:lpstr>
      <vt:lpstr>Which philosophy predominates?</vt:lpstr>
      <vt:lpstr>Which philosophy predominates?</vt:lpstr>
      <vt:lpstr>Which philosophy predominates?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Philosophical Foundations</dc:title>
  <dc:creator>Susan</dc:creator>
  <cp:lastModifiedBy>Mohammed Alkadhim</cp:lastModifiedBy>
  <cp:revision>12</cp:revision>
  <dcterms:created xsi:type="dcterms:W3CDTF">2019-02-13T15:04:00Z</dcterms:created>
  <dcterms:modified xsi:type="dcterms:W3CDTF">2020-02-25T20:10:10Z</dcterms:modified>
</cp:coreProperties>
</file>